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8" r:id="rId4"/>
    <p:sldId id="259" r:id="rId5"/>
    <p:sldId id="270" r:id="rId6"/>
    <p:sldId id="271" r:id="rId7"/>
    <p:sldId id="272" r:id="rId8"/>
    <p:sldId id="260" r:id="rId9"/>
    <p:sldId id="273" r:id="rId10"/>
    <p:sldId id="274" r:id="rId11"/>
    <p:sldId id="261" r:id="rId12"/>
    <p:sldId id="262" r:id="rId13"/>
    <p:sldId id="263" r:id="rId14"/>
    <p:sldId id="275" r:id="rId15"/>
    <p:sldId id="276" r:id="rId16"/>
    <p:sldId id="264" r:id="rId17"/>
    <p:sldId id="277" r:id="rId18"/>
    <p:sldId id="278" r:id="rId19"/>
    <p:sldId id="279" r:id="rId20"/>
    <p:sldId id="265" r:id="rId21"/>
    <p:sldId id="280" r:id="rId22"/>
    <p:sldId id="266" r:id="rId23"/>
    <p:sldId id="282" r:id="rId24"/>
    <p:sldId id="267" r:id="rId25"/>
    <p:sldId id="283" r:id="rId26"/>
    <p:sldId id="268" r:id="rId27"/>
    <p:sldId id="284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BB6"/>
    <a:srgbClr val="FFFAF4"/>
    <a:srgbClr val="FFFBF4"/>
    <a:srgbClr val="A89462"/>
    <a:srgbClr val="000000"/>
    <a:srgbClr val="CAB799"/>
    <a:srgbClr val="FFFF9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3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830" y="342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5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70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3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74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50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9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8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3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72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7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1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C077-B0A7-4A93-9C74-FBAEC2FCC478}" type="datetimeFigureOut">
              <a:rPr lang="pt-BR" smtClean="0"/>
              <a:t>01/06/2017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26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B9fz-Ol_y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, desenho, mapa&#10;&#10;Descrição gerada com muito alta confianç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31" y="3322115"/>
            <a:ext cx="4632423" cy="2781753"/>
          </a:xfrm>
          <a:prstGeom prst="rect">
            <a:avLst/>
          </a:prstGeom>
        </p:spPr>
      </p:pic>
      <p:pic>
        <p:nvPicPr>
          <p:cNvPr id="6" name="Imagem 5" descr="Uma imagem contendo desenho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19" y="413402"/>
            <a:ext cx="4843849" cy="29087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74040"/>
            <a:ext cx="4038600" cy="2208628"/>
          </a:xfrm>
          <a:noFill/>
        </p:spPr>
        <p:txBody>
          <a:bodyPr>
            <a:noAutofit/>
          </a:bodyPr>
          <a:lstStyle/>
          <a:p>
            <a:pPr algn="l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Tópicos de 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 de 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2944251"/>
            <a:ext cx="4229100" cy="2155874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pt-BR" sz="5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Pós-Graduação</a:t>
            </a:r>
          </a:p>
          <a:p>
            <a:pPr algn="l"/>
            <a:r>
              <a:rPr lang="pt-BR" sz="5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Eletrônicos Embarcados</a:t>
            </a:r>
          </a:p>
          <a:p>
            <a:pPr algn="l"/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Gabriel Franzotti C. de Souza</a:t>
            </a:r>
          </a:p>
          <a:p>
            <a:pPr algn="l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Ricardo Kucinskis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100125"/>
            <a:ext cx="2653742" cy="12370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2380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67514" y="1687473"/>
            <a:ext cx="350448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Comunicação com o usuário: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93" y="4379495"/>
            <a:ext cx="3291423" cy="2121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" y="2335057"/>
            <a:ext cx="5229225" cy="3105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Conector de seta reta 6"/>
          <p:cNvCxnSpPr>
            <a:cxnSpLocks/>
          </p:cNvCxnSpPr>
          <p:nvPr/>
        </p:nvCxnSpPr>
        <p:spPr>
          <a:xfrm>
            <a:off x="5434369" y="3887632"/>
            <a:ext cx="1559989" cy="15525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2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Liberdade e controle do usuário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2470484"/>
            <a:ext cx="8969781" cy="1294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97995" y="1876445"/>
            <a:ext cx="794801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Controle do ganho do volume, efeitos, equalizador e saída de áudio: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27" y="4637345"/>
            <a:ext cx="3592741" cy="2086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075433" y="4008142"/>
            <a:ext cx="299312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Seleção do amplificador:</a:t>
            </a:r>
          </a:p>
        </p:txBody>
      </p:sp>
    </p:spTree>
    <p:extLst>
      <p:ext uri="{BB962C8B-B14F-4D97-AF65-F5344CB8AC3E}">
        <p14:creationId xmlns:p14="http://schemas.microsoft.com/office/powerpoint/2010/main" val="26190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Consistência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82" y="4557135"/>
            <a:ext cx="3592741" cy="20864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34981" y="4087691"/>
            <a:ext cx="406713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com o mesmo formato e cor: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7" y="2380422"/>
            <a:ext cx="8884290" cy="1282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2413955" y="1872264"/>
            <a:ext cx="430919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Knobs com o mesmo formato e cor:</a:t>
            </a:r>
          </a:p>
        </p:txBody>
      </p:sp>
    </p:spTree>
    <p:extLst>
      <p:ext uri="{BB962C8B-B14F-4D97-AF65-F5344CB8AC3E}">
        <p14:creationId xmlns:p14="http://schemas.microsoft.com/office/powerpoint/2010/main" val="37925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" y="2630905"/>
            <a:ext cx="6923787" cy="42270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92" y="2108595"/>
            <a:ext cx="1381523" cy="16385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5" name="Conector de seta reta 6"/>
          <p:cNvCxnSpPr>
            <a:cxnSpLocks/>
            <a:endCxn id="4" idx="1"/>
          </p:cNvCxnSpPr>
          <p:nvPr/>
        </p:nvCxnSpPr>
        <p:spPr>
          <a:xfrm flipV="1">
            <a:off x="5213684" y="2927871"/>
            <a:ext cx="2274308" cy="141954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7887" y="1708485"/>
            <a:ext cx="531106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Indicador da tensão de entrada e seus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pólos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59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2" y="3407122"/>
            <a:ext cx="8884290" cy="1282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076492" y="2458604"/>
            <a:ext cx="699101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Indicador do nível de volume de cada parâmetro (Previne a 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ocorrência do volume estar saturado):</a:t>
            </a:r>
          </a:p>
        </p:txBody>
      </p:sp>
    </p:spTree>
    <p:extLst>
      <p:ext uri="{BB962C8B-B14F-4D97-AF65-F5344CB8AC3E}">
        <p14:creationId xmlns:p14="http://schemas.microsoft.com/office/powerpoint/2010/main" val="26097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67514" y="1687473"/>
            <a:ext cx="316304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Indicação da polarização: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93" y="4379495"/>
            <a:ext cx="3291423" cy="2121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" y="2335057"/>
            <a:ext cx="5229225" cy="3105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Conector de seta reta 6"/>
          <p:cNvCxnSpPr>
            <a:cxnSpLocks/>
          </p:cNvCxnSpPr>
          <p:nvPr/>
        </p:nvCxnSpPr>
        <p:spPr>
          <a:xfrm>
            <a:off x="5434369" y="3887632"/>
            <a:ext cx="1559989" cy="15525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" y="3618623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68" y="2800754"/>
            <a:ext cx="1029418" cy="37680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5" name="Conector de seta reta 6"/>
          <p:cNvCxnSpPr>
            <a:cxnSpLocks/>
            <a:endCxn id="4" idx="1"/>
          </p:cNvCxnSpPr>
          <p:nvPr/>
        </p:nvCxnSpPr>
        <p:spPr>
          <a:xfrm>
            <a:off x="7436552" y="4411579"/>
            <a:ext cx="552416" cy="27320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720267"/>
            <a:ext cx="616707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Modelos de plugs para diferentes entradas de áudio:</a:t>
            </a:r>
          </a:p>
        </p:txBody>
      </p:sp>
    </p:spTree>
    <p:extLst>
      <p:ext uri="{BB962C8B-B14F-4D97-AF65-F5344CB8AC3E}">
        <p14:creationId xmlns:p14="http://schemas.microsoft.com/office/powerpoint/2010/main" val="33314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6" idx="2"/>
          </p:cNvCxnSpPr>
          <p:nvPr/>
        </p:nvCxnSpPr>
        <p:spPr>
          <a:xfrm>
            <a:off x="909871" y="3841392"/>
            <a:ext cx="213076" cy="1452503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407515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de equipamento ligado: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2" y="2003297"/>
            <a:ext cx="1295238" cy="18380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23" y="2520346"/>
            <a:ext cx="1552381" cy="1580952"/>
          </a:xfrm>
          <a:prstGeom prst="rect">
            <a:avLst/>
          </a:prstGeom>
        </p:spPr>
      </p:pic>
      <p:cxnSp>
        <p:nvCxnSpPr>
          <p:cNvPr id="10" name="Conector de seta reta 6"/>
          <p:cNvCxnSpPr>
            <a:cxnSpLocks/>
            <a:stCxn id="9" idx="2"/>
          </p:cNvCxnSpPr>
          <p:nvPr/>
        </p:nvCxnSpPr>
        <p:spPr>
          <a:xfrm flipH="1">
            <a:off x="1238650" y="4101298"/>
            <a:ext cx="1806764" cy="17941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142489" y="2026340"/>
            <a:ext cx="27350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da afinação: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040" y="2934701"/>
            <a:ext cx="1771429" cy="1400000"/>
          </a:xfrm>
          <a:prstGeom prst="rect">
            <a:avLst/>
          </a:prstGeom>
        </p:spPr>
      </p:pic>
      <p:cxnSp>
        <p:nvCxnSpPr>
          <p:cNvPr id="16" name="Conector de seta reta 6"/>
          <p:cNvCxnSpPr>
            <a:cxnSpLocks/>
            <a:stCxn id="15" idx="2"/>
          </p:cNvCxnSpPr>
          <p:nvPr/>
        </p:nvCxnSpPr>
        <p:spPr>
          <a:xfrm flipH="1">
            <a:off x="1236650" y="4334701"/>
            <a:ext cx="4296105" cy="158095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586925" y="2481588"/>
            <a:ext cx="427232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se o botão está acionado:</a:t>
            </a:r>
          </a:p>
        </p:txBody>
      </p:sp>
    </p:spTree>
    <p:extLst>
      <p:ext uri="{BB962C8B-B14F-4D97-AF65-F5344CB8AC3E}">
        <p14:creationId xmlns:p14="http://schemas.microsoft.com/office/powerpoint/2010/main" val="117455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4" idx="2"/>
          </p:cNvCxnSpPr>
          <p:nvPr/>
        </p:nvCxnSpPr>
        <p:spPr>
          <a:xfrm>
            <a:off x="1597863" y="3663114"/>
            <a:ext cx="599905" cy="227246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501611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de qual opção está selecionada: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0" y="1975999"/>
            <a:ext cx="2909946" cy="168711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589" y="2525330"/>
            <a:ext cx="1288826" cy="172836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121760" y="2090022"/>
            <a:ext cx="612058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nível de saída através do traço branco:</a:t>
            </a:r>
          </a:p>
        </p:txBody>
      </p:sp>
      <p:cxnSp>
        <p:nvCxnSpPr>
          <p:cNvPr id="18" name="Conector de seta reta 6"/>
          <p:cNvCxnSpPr>
            <a:cxnSpLocks/>
            <a:stCxn id="12" idx="2"/>
          </p:cNvCxnSpPr>
          <p:nvPr/>
        </p:nvCxnSpPr>
        <p:spPr>
          <a:xfrm flipH="1">
            <a:off x="2956584" y="4253698"/>
            <a:ext cx="974418" cy="158613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10" idx="2"/>
          </p:cNvCxnSpPr>
          <p:nvPr/>
        </p:nvCxnSpPr>
        <p:spPr>
          <a:xfrm>
            <a:off x="2508058" y="4546394"/>
            <a:ext cx="2883642" cy="1198989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51555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nível e posição de cada efeito: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804263" y="1995576"/>
            <a:ext cx="33602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nível de saída:</a:t>
            </a:r>
          </a:p>
        </p:txBody>
      </p:sp>
      <p:cxnSp>
        <p:nvCxnSpPr>
          <p:cNvPr id="18" name="Conector de seta reta 6"/>
          <p:cNvCxnSpPr>
            <a:cxnSpLocks/>
            <a:stCxn id="6" idx="2"/>
          </p:cNvCxnSpPr>
          <p:nvPr/>
        </p:nvCxnSpPr>
        <p:spPr>
          <a:xfrm flipH="1">
            <a:off x="7106653" y="4592234"/>
            <a:ext cx="377718" cy="1153149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20" y="2446398"/>
            <a:ext cx="3013302" cy="21458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" y="2041632"/>
            <a:ext cx="4771429" cy="2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 10 Princípios Heurísticos De Usabilidade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https://br.yamaha.com/pt/products/musical_instruments/guitars_basses/amps_accessories/thr/index.html#product-tabs</a:t>
            </a:r>
          </a:p>
        </p:txBody>
      </p:sp>
      <p:pic>
        <p:nvPicPr>
          <p:cNvPr id="5" name="Imagem 4" descr="Uma imagem contendo equipamentos eletrônicos&#10;&#10;Descrição gerada com alta confianç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235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7. Flexibilidade e eficiência de uso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00" y="1928280"/>
            <a:ext cx="6131399" cy="492972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04983" y="1528170"/>
            <a:ext cx="793403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Teclas de atalho para navegação e lista de efeitos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-configurados:</a:t>
            </a:r>
          </a:p>
        </p:txBody>
      </p:sp>
    </p:spTree>
    <p:extLst>
      <p:ext uri="{BB962C8B-B14F-4D97-AF65-F5344CB8AC3E}">
        <p14:creationId xmlns:p14="http://schemas.microsoft.com/office/powerpoint/2010/main" val="94204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7. Flexibilidade e eficiência de uso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2554" y="1528169"/>
            <a:ext cx="359265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de cada funcionalidade: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4" y="2339434"/>
            <a:ext cx="2864763" cy="20400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7" y="4481001"/>
            <a:ext cx="4401531" cy="23105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96" y="2291723"/>
            <a:ext cx="3578878" cy="20749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43" y="4684294"/>
            <a:ext cx="1571384" cy="2107290"/>
          </a:xfrm>
          <a:prstGeom prst="rect">
            <a:avLst/>
          </a:prstGeom>
        </p:spPr>
      </p:pic>
      <p:cxnSp>
        <p:nvCxnSpPr>
          <p:cNvPr id="10" name="Conector de seta reta 6"/>
          <p:cNvCxnSpPr>
            <a:cxnSpLocks/>
            <a:stCxn id="4" idx="2"/>
            <a:endCxn id="6" idx="0"/>
          </p:cNvCxnSpPr>
          <p:nvPr/>
        </p:nvCxnSpPr>
        <p:spPr>
          <a:xfrm flipH="1">
            <a:off x="1634936" y="1928279"/>
            <a:ext cx="363943" cy="41115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de seta reta 6"/>
          <p:cNvCxnSpPr>
            <a:cxnSpLocks/>
            <a:stCxn id="4" idx="2"/>
            <a:endCxn id="8" idx="1"/>
          </p:cNvCxnSpPr>
          <p:nvPr/>
        </p:nvCxnSpPr>
        <p:spPr>
          <a:xfrm>
            <a:off x="1998879" y="1928279"/>
            <a:ext cx="3213317" cy="1400917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6"/>
          <p:cNvCxnSpPr>
            <a:cxnSpLocks/>
            <a:stCxn id="4" idx="2"/>
            <a:endCxn id="9" idx="1"/>
          </p:cNvCxnSpPr>
          <p:nvPr/>
        </p:nvCxnSpPr>
        <p:spPr>
          <a:xfrm>
            <a:off x="1998879" y="1928279"/>
            <a:ext cx="4357564" cy="380966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de seta reta 6"/>
          <p:cNvCxnSpPr>
            <a:cxnSpLocks/>
            <a:stCxn id="4" idx="2"/>
            <a:endCxn id="7" idx="0"/>
          </p:cNvCxnSpPr>
          <p:nvPr/>
        </p:nvCxnSpPr>
        <p:spPr>
          <a:xfrm>
            <a:off x="1998879" y="1928279"/>
            <a:ext cx="372354" cy="255272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463721"/>
            <a:ext cx="448392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Laterais do amplificador na cor preta: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2156"/>
            <a:ext cx="9144000" cy="3535844"/>
          </a:xfrm>
          <a:prstGeom prst="rect">
            <a:avLst/>
          </a:prstGeom>
        </p:spPr>
      </p:pic>
      <p:cxnSp>
        <p:nvCxnSpPr>
          <p:cNvPr id="7" name="Conector de seta reta 6"/>
          <p:cNvCxnSpPr>
            <a:cxnSpLocks/>
            <a:stCxn id="5" idx="2"/>
          </p:cNvCxnSpPr>
          <p:nvPr/>
        </p:nvCxnSpPr>
        <p:spPr>
          <a:xfrm flipH="1">
            <a:off x="176464" y="1863831"/>
            <a:ext cx="2065496" cy="145832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855524" y="1491203"/>
            <a:ext cx="20794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Cor do gabinete:</a:t>
            </a:r>
          </a:p>
        </p:txBody>
      </p:sp>
      <p:cxnSp>
        <p:nvCxnSpPr>
          <p:cNvPr id="11" name="Conector de seta reta 6"/>
          <p:cNvCxnSpPr>
            <a:cxnSpLocks/>
            <a:stCxn id="10" idx="2"/>
          </p:cNvCxnSpPr>
          <p:nvPr/>
        </p:nvCxnSpPr>
        <p:spPr>
          <a:xfrm flipH="1">
            <a:off x="6481011" y="1891313"/>
            <a:ext cx="414221" cy="2295676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88445" y="2470733"/>
            <a:ext cx="310520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Puxador do amplificador:</a:t>
            </a:r>
          </a:p>
        </p:txBody>
      </p:sp>
      <p:cxnSp>
        <p:nvCxnSpPr>
          <p:cNvPr id="14" name="Conector de seta reta 6"/>
          <p:cNvCxnSpPr>
            <a:cxnSpLocks/>
            <a:stCxn id="13" idx="2"/>
          </p:cNvCxnSpPr>
          <p:nvPr/>
        </p:nvCxnSpPr>
        <p:spPr>
          <a:xfrm>
            <a:off x="4741047" y="2870843"/>
            <a:ext cx="0" cy="218242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463721"/>
            <a:ext cx="578555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Luzes dentro do amplificador simulando válvulas: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2" y="2454976"/>
            <a:ext cx="8126219" cy="4338856"/>
          </a:xfrm>
          <a:prstGeom prst="rect">
            <a:avLst/>
          </a:prstGeom>
        </p:spPr>
      </p:pic>
      <p:cxnSp>
        <p:nvCxnSpPr>
          <p:cNvPr id="7" name="Conector de seta reta 6"/>
          <p:cNvCxnSpPr>
            <a:cxnSpLocks/>
            <a:stCxn id="5" idx="2"/>
          </p:cNvCxnSpPr>
          <p:nvPr/>
        </p:nvCxnSpPr>
        <p:spPr>
          <a:xfrm>
            <a:off x="2892779" y="1863831"/>
            <a:ext cx="123137" cy="256379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312663" y="1887552"/>
            <a:ext cx="669285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Padronização da forma, tamanho, e disposição da grade:</a:t>
            </a:r>
          </a:p>
        </p:txBody>
      </p:sp>
      <p:cxnSp>
        <p:nvCxnSpPr>
          <p:cNvPr id="17" name="Conector de seta reta 6"/>
          <p:cNvCxnSpPr>
            <a:cxnSpLocks/>
            <a:stCxn id="16" idx="2"/>
          </p:cNvCxnSpPr>
          <p:nvPr/>
        </p:nvCxnSpPr>
        <p:spPr>
          <a:xfrm>
            <a:off x="5659092" y="2287662"/>
            <a:ext cx="501077" cy="288623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Ajude os usuários a reconhecer, diagnosticar e sanar erros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" y="4395535"/>
            <a:ext cx="4311483" cy="23020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1463721"/>
            <a:ext cx="57855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Verificação se o aparelho está operante através de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display:</a:t>
            </a:r>
          </a:p>
        </p:txBody>
      </p:sp>
      <p:cxnSp>
        <p:nvCxnSpPr>
          <p:cNvPr id="5" name="Conector de seta reta 6"/>
          <p:cNvCxnSpPr>
            <a:cxnSpLocks/>
            <a:stCxn id="4" idx="2"/>
          </p:cNvCxnSpPr>
          <p:nvPr/>
        </p:nvCxnSpPr>
        <p:spPr>
          <a:xfrm flipH="1">
            <a:off x="1620253" y="2171607"/>
            <a:ext cx="1272526" cy="3507298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43" y="2374231"/>
            <a:ext cx="4916123" cy="1900989"/>
          </a:xfrm>
          <a:prstGeom prst="rect">
            <a:avLst/>
          </a:prstGeom>
        </p:spPr>
      </p:pic>
      <p:cxnSp>
        <p:nvCxnSpPr>
          <p:cNvPr id="8" name="Conector de seta reta 6"/>
          <p:cNvCxnSpPr>
            <a:cxnSpLocks/>
            <a:stCxn id="4" idx="2"/>
          </p:cNvCxnSpPr>
          <p:nvPr/>
        </p:nvCxnSpPr>
        <p:spPr>
          <a:xfrm>
            <a:off x="2892779" y="2171607"/>
            <a:ext cx="1278168" cy="159976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6"/>
          <p:cNvCxnSpPr>
            <a:cxnSpLocks/>
            <a:stCxn id="4" idx="2"/>
          </p:cNvCxnSpPr>
          <p:nvPr/>
        </p:nvCxnSpPr>
        <p:spPr>
          <a:xfrm>
            <a:off x="2892779" y="2171607"/>
            <a:ext cx="1871726" cy="159976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3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Ajude os usuários a reconhecer, diagnosticar e sanar erros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40001"/>
            <a:ext cx="9144000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9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10. Ajuda e documentação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40000"/>
            <a:ext cx="4636167" cy="54179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8" y="1440000"/>
            <a:ext cx="4507833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21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Avaliação Heurística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61830"/>
              </p:ext>
            </p:extLst>
          </p:nvPr>
        </p:nvGraphicFramePr>
        <p:xfrm>
          <a:off x="0" y="1440000"/>
          <a:ext cx="9144000" cy="541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26470">
                  <a:extLst>
                    <a:ext uri="{9D8B030D-6E8A-4147-A177-3AD203B41FA5}">
                      <a16:colId xmlns:a16="http://schemas.microsoft.com/office/drawing/2014/main" val="2844603279"/>
                    </a:ext>
                  </a:extLst>
                </a:gridCol>
                <a:gridCol w="1617530">
                  <a:extLst>
                    <a:ext uri="{9D8B030D-6E8A-4147-A177-3AD203B41FA5}">
                      <a16:colId xmlns:a16="http://schemas.microsoft.com/office/drawing/2014/main" val="1473840292"/>
                    </a:ext>
                  </a:extLst>
                </a:gridCol>
              </a:tblGrid>
              <a:tr h="677250">
                <a:tc>
                  <a:txBody>
                    <a:bodyPr/>
                    <a:lstStyle/>
                    <a:p>
                      <a:r>
                        <a:rPr lang="pt-B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PROBLEMA ENCONTRADO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60193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Botão de acionamento do afinador poderia ter um ícone de pressionado ou não pressionado, invés de “</a:t>
                      </a:r>
                      <a:r>
                        <a:rPr lang="pt-B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Tap</a:t>
                      </a:r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ou “</a:t>
                      </a:r>
                      <a:r>
                        <a:rPr lang="pt-B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Hold</a:t>
                      </a:r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238766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entrada do fone poderia ter um ícone de fone, invés de “</a:t>
                      </a:r>
                      <a:r>
                        <a:rPr lang="pt-B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Phones</a:t>
                      </a:r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52881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knob do seletor do amplificador poderia ter o traço branco para indicar qual a seleção atual, além do </a:t>
                      </a:r>
                      <a:r>
                        <a:rPr lang="pt-B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led</a:t>
                      </a:r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70612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entrada USB poderia ter um ícone do USB, invés do “USB”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91360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Padronização na disposição dos parafusos na parte traseira do amplificador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70305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Laterais do amplificador com acabamento de plástico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81692"/>
                  </a:ext>
                </a:extLst>
              </a:tr>
              <a:tr h="67725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2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423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B9fz-Ol_yQ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pt-BR" sz="8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THR10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https://br.yamaha.com/pt/products/musical_instruments/guitars_basses/amps_accessories/thr/index.html#product-tabs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6247"/>
          <a:stretch/>
        </p:blipFill>
        <p:spPr>
          <a:xfrm>
            <a:off x="0" y="1440000"/>
            <a:ext cx="9144000" cy="5418000"/>
          </a:xfrm>
          <a:prstGeom prst="rect">
            <a:avLst/>
          </a:prstGeom>
        </p:spPr>
      </p:pic>
      <p:pic>
        <p:nvPicPr>
          <p:cNvPr id="2050" name="Picture 2" descr="C:\Users\r241290\Documents\PESSOAL\PÓS\Design\TRABALHO DESIGN 2\fotos\YAMAHA_logomark_2010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6" y="200472"/>
            <a:ext cx="4037239" cy="91395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7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798117" y="1604120"/>
            <a:ext cx="354776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Ligado ou Desligado:</a:t>
            </a:r>
          </a:p>
        </p:txBody>
      </p:sp>
      <p:pic>
        <p:nvPicPr>
          <p:cNvPr id="1027" name="Picture 3" descr="C:\Users\r241290\Documents\PESSOAL\PÓS\Design\TRABALHO DESIGN 2\fotos\id_004_m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5" y="2679031"/>
            <a:ext cx="6510422" cy="39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>
            <a:cxnSpLocks/>
            <a:stCxn id="3" idx="2"/>
          </p:cNvCxnSpPr>
          <p:nvPr/>
        </p:nvCxnSpPr>
        <p:spPr>
          <a:xfrm flipH="1">
            <a:off x="2374232" y="2004230"/>
            <a:ext cx="2197768" cy="2295054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16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26684 0.182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33893" y="1576157"/>
            <a:ext cx="708719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 - Modo Afinador, Memória Selecionada 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Tap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Tempo:</a:t>
            </a:r>
          </a:p>
        </p:txBody>
      </p:sp>
      <p:pic>
        <p:nvPicPr>
          <p:cNvPr id="2050" name="Picture 2" descr="C:\Users\r241290\Documents\PESSOAL\PÓS\Design\TRABALHO DESIGN 2\yamaha-thr10-guitar-amp-and-recording-interface-_3_GIT0022867-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1" y="4609367"/>
            <a:ext cx="5807509" cy="224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400426" y="4123427"/>
            <a:ext cx="57858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Simulação de Amplificador Selecionada 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39" y="4643056"/>
            <a:ext cx="2717654" cy="1578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2903621" y="3845603"/>
            <a:ext cx="496806" cy="2129964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1" y="2088746"/>
            <a:ext cx="1276350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Conector de seta reta 6"/>
          <p:cNvCxnSpPr>
            <a:cxnSpLocks/>
            <a:stCxn id="2052" idx="2"/>
          </p:cNvCxnSpPr>
          <p:nvPr/>
        </p:nvCxnSpPr>
        <p:spPr>
          <a:xfrm flipH="1">
            <a:off x="591340" y="3365096"/>
            <a:ext cx="231616" cy="261047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10" y="2828927"/>
            <a:ext cx="7042483" cy="1016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2" name="Conector de seta reta 21"/>
          <p:cNvCxnSpPr>
            <a:cxnSpLocks/>
            <a:stCxn id="2051" idx="1"/>
          </p:cNvCxnSpPr>
          <p:nvPr/>
        </p:nvCxnSpPr>
        <p:spPr>
          <a:xfrm flipH="1">
            <a:off x="1461131" y="5432177"/>
            <a:ext cx="4714508" cy="87495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454696" y="2331585"/>
            <a:ext cx="783470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Parâmetros Selecionados (Volumes, Equalizador, Efeitos):</a:t>
            </a:r>
          </a:p>
        </p:txBody>
      </p:sp>
    </p:spTree>
    <p:extLst>
      <p:ext uri="{BB962C8B-B14F-4D97-AF65-F5344CB8AC3E}">
        <p14:creationId xmlns:p14="http://schemas.microsoft.com/office/powerpoint/2010/main" val="225390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53997" y="1641412"/>
            <a:ext cx="35383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Interface THR Editor: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112" y="2041521"/>
            <a:ext cx="5946634" cy="47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7744" y="1540706"/>
            <a:ext cx="315823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Interface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Cubase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01" y="2041522"/>
            <a:ext cx="7172998" cy="46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9" y="4403128"/>
            <a:ext cx="8905442" cy="2210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819756" y="1921706"/>
            <a:ext cx="350448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Comunicação com o usuário: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900" y="2803522"/>
            <a:ext cx="4078197" cy="998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6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819757" y="1561076"/>
            <a:ext cx="350448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Comunicação com o usuário: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87" y="2082262"/>
            <a:ext cx="7822439" cy="47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12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604</Words>
  <Application>Microsoft Office PowerPoint</Application>
  <PresentationFormat>Apresentação na tela (4:3)</PresentationFormat>
  <Paragraphs>81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Bookman Old Style</vt:lpstr>
      <vt:lpstr>Calibri</vt:lpstr>
      <vt:lpstr>Calibri Light</vt:lpstr>
      <vt:lpstr>Tema do Office</vt:lpstr>
      <vt:lpstr>Tópicos de  Design de  Produto</vt:lpstr>
      <vt:lpstr>Os 10 Princípios Heurísticos De Usabilidade</vt:lpstr>
      <vt:lpstr>                       THR10</vt:lpstr>
      <vt:lpstr>1. Visibilidade de Status do Sistema</vt:lpstr>
      <vt:lpstr>1. Visibilidade de Status do Sistema</vt:lpstr>
      <vt:lpstr>1. Visibilidade de Status do Sistema</vt:lpstr>
      <vt:lpstr>1. Visibilidade de Status do Sistema</vt:lpstr>
      <vt:lpstr>2. Relacionamento entre a interface do sistema e o mundo real</vt:lpstr>
      <vt:lpstr>2. Relacionamento entre a interface do sistema e o mundo real</vt:lpstr>
      <vt:lpstr>2. Relacionamento entre a interface do sistema e o mundo real</vt:lpstr>
      <vt:lpstr>3. Liberdade e controle do usuário</vt:lpstr>
      <vt:lpstr>4. Consistência</vt:lpstr>
      <vt:lpstr>5. Prevenção de erros</vt:lpstr>
      <vt:lpstr>5. Prevenção de erros</vt:lpstr>
      <vt:lpstr>5. Prevenção de erros</vt:lpstr>
      <vt:lpstr>6. Reconhecimento ao invés de lembrança</vt:lpstr>
      <vt:lpstr>6. Reconhecimento ao invés de lembrança</vt:lpstr>
      <vt:lpstr>6. Reconhecimento ao invés de lembrança</vt:lpstr>
      <vt:lpstr>6. Reconhecimento ao invés de lembrança</vt:lpstr>
      <vt:lpstr>7. Flexibilidade e eficiência de uso</vt:lpstr>
      <vt:lpstr>7. Flexibilidade e eficiência de uso</vt:lpstr>
      <vt:lpstr>8. Estética e design minimalista</vt:lpstr>
      <vt:lpstr>8. Estética e design minimalista</vt:lpstr>
      <vt:lpstr>9. Ajude os usuários a reconhecer, diagnosticar e sanar erros</vt:lpstr>
      <vt:lpstr>9. Ajude os usuários a reconhecer, diagnosticar e sanar erros</vt:lpstr>
      <vt:lpstr>10. Ajuda e documentação</vt:lpstr>
      <vt:lpstr>Avaliação Heurística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Funções Práticas</dc:title>
  <dc:creator>gabriel franzotti</dc:creator>
  <cp:lastModifiedBy>Ricardo Kucinskis</cp:lastModifiedBy>
  <cp:revision>185</cp:revision>
  <dcterms:created xsi:type="dcterms:W3CDTF">2017-05-20T17:21:44Z</dcterms:created>
  <dcterms:modified xsi:type="dcterms:W3CDTF">2017-06-02T02:43:05Z</dcterms:modified>
</cp:coreProperties>
</file>